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0" r:id="rId2"/>
    <p:sldId id="256" r:id="rId3"/>
    <p:sldId id="269" r:id="rId4"/>
    <p:sldId id="266" r:id="rId5"/>
    <p:sldId id="257" r:id="rId6"/>
    <p:sldId id="275" r:id="rId7"/>
    <p:sldId id="284" r:id="rId8"/>
    <p:sldId id="258" r:id="rId9"/>
    <p:sldId id="267" r:id="rId10"/>
    <p:sldId id="273" r:id="rId11"/>
    <p:sldId id="274" r:id="rId12"/>
    <p:sldId id="285" r:id="rId13"/>
    <p:sldId id="259" r:id="rId14"/>
    <p:sldId id="260" r:id="rId15"/>
    <p:sldId id="261" r:id="rId16"/>
    <p:sldId id="276" r:id="rId17"/>
    <p:sldId id="262" r:id="rId18"/>
    <p:sldId id="263" r:id="rId19"/>
    <p:sldId id="264" r:id="rId20"/>
    <p:sldId id="265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83" autoAdjust="0"/>
    <p:restoredTop sz="94660"/>
  </p:normalViewPr>
  <p:slideViewPr>
    <p:cSldViewPr>
      <p:cViewPr varScale="1">
        <p:scale>
          <a:sx n="85" d="100"/>
          <a:sy n="85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082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8FD8B-0AA9-4BBC-A18F-17BFD57CB9E4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FD654-BAD8-4B76-8F9B-0C94865D6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552A0-4C33-46EA-95B5-BD2D1734DFC5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7F38B-93E5-4B23-A09F-1ECCFC4B2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F38B-93E5-4B23-A09F-1ECCFC4B20B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8/30/2013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371600"/>
            <a:ext cx="769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CASE   PRESENTATION</a:t>
            </a:r>
          </a:p>
          <a:p>
            <a:endParaRPr lang="en-US" sz="2400" b="1" i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rgbClr val="7030A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endParaRPr lang="en-US" sz="2400" b="1" i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rgbClr val="7030A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r>
              <a:rPr lang="en-US" sz="2400" b="1" i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		</a:t>
            </a:r>
          </a:p>
          <a:p>
            <a:r>
              <a:rPr lang="en-US" sz="2400" b="1" i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		DR.MINI GOPAL</a:t>
            </a:r>
          </a:p>
          <a:p>
            <a:r>
              <a:rPr lang="en-US" sz="2400" b="1" i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		KANYAKUMARI   IVF</a:t>
            </a:r>
          </a:p>
          <a:p>
            <a:r>
              <a:rPr lang="en-US" sz="2400" b="1" i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		DR.GOPALA   PILLAIS   HOSPITAL</a:t>
            </a:r>
          </a:p>
          <a:p>
            <a:r>
              <a:rPr lang="en-US" sz="2400" b="1" i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		NAGERCOIL </a:t>
            </a:r>
            <a:endParaRPr lang="en-US" sz="2400" b="1" i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rgbClr val="7030A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6103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1752600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EVUSGA</a:t>
            </a:r>
            <a:endParaRPr lang="en-US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5410200"/>
            <a:ext cx="541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16/07    26/07   29/07   30/07  01/08     08/08      16/8     </a:t>
            </a: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24/8     30/8</a:t>
            </a:r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152400"/>
            <a:ext cx="6705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Follow up</a:t>
            </a:r>
          </a:p>
          <a:p>
            <a:endParaRPr lang="en-US" u="sng" dirty="0" smtClean="0"/>
          </a:p>
          <a:p>
            <a:r>
              <a:rPr lang="en-US" dirty="0" smtClean="0"/>
              <a:t>   </a:t>
            </a:r>
            <a:r>
              <a:rPr lang="el-GR" sz="2000" dirty="0" smtClean="0"/>
              <a:t>β</a:t>
            </a:r>
            <a:r>
              <a:rPr lang="en-US" sz="2000" dirty="0" smtClean="0"/>
              <a:t>  HCG   Regression Curve</a:t>
            </a:r>
          </a:p>
          <a:p>
            <a:endParaRPr lang="en-US" u="sng" dirty="0" smtClean="0">
              <a:solidFill>
                <a:schemeClr val="bg1"/>
              </a:solidFill>
            </a:endParaRPr>
          </a:p>
          <a:p>
            <a:r>
              <a:rPr lang="en-US" u="sng" dirty="0" smtClean="0"/>
              <a:t> </a:t>
            </a:r>
            <a:endParaRPr lang="en-US" u="sng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24771">
            <a:off x="4752789" y="4720791"/>
            <a:ext cx="937363" cy="47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45434">
            <a:off x="5522007" y="5115420"/>
            <a:ext cx="594167" cy="11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6482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0"/>
            <a:ext cx="44958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6482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0"/>
            <a:ext cx="46482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914400"/>
            <a:ext cx="723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400" u="sng" dirty="0" smtClean="0"/>
              <a:t>Intra  Myometrial Pregnancy</a:t>
            </a:r>
          </a:p>
          <a:p>
            <a:endParaRPr lang="en-US" sz="2400" u="sng" dirty="0" smtClean="0"/>
          </a:p>
          <a:p>
            <a:r>
              <a:rPr lang="en-US" sz="2400" dirty="0" smtClean="0"/>
              <a:t>Rarest  ectopic  pregnancy</a:t>
            </a:r>
          </a:p>
          <a:p>
            <a:endParaRPr lang="en-US" sz="2400" dirty="0" smtClean="0"/>
          </a:p>
          <a:p>
            <a:r>
              <a:rPr lang="en-US" sz="2400" dirty="0" smtClean="0"/>
              <a:t>Difficult  diagnosis</a:t>
            </a:r>
          </a:p>
          <a:p>
            <a:endParaRPr lang="en-US" sz="2400" dirty="0" smtClean="0"/>
          </a:p>
          <a:p>
            <a:r>
              <a:rPr lang="en-US" sz="2400" dirty="0" smtClean="0"/>
              <a:t>GS  within  uterine  wall</a:t>
            </a:r>
          </a:p>
          <a:p>
            <a:endParaRPr lang="en-US" sz="2400" dirty="0" smtClean="0"/>
          </a:p>
          <a:p>
            <a:r>
              <a:rPr lang="en-US" sz="2400" dirty="0" smtClean="0"/>
              <a:t>Separate  from  uterine  cavity &amp; F : tube</a:t>
            </a:r>
          </a:p>
          <a:p>
            <a:r>
              <a:rPr lang="en-US" sz="2400" dirty="0" smtClean="0"/>
              <a:t> 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371600"/>
            <a:ext cx="5791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Causes</a:t>
            </a:r>
          </a:p>
          <a:p>
            <a:endParaRPr lang="en-US" sz="2400" u="sng" dirty="0" smtClean="0"/>
          </a:p>
          <a:p>
            <a:r>
              <a:rPr lang="en-US" sz="2400" dirty="0" smtClean="0"/>
              <a:t>	Previous  uterine  trauma</a:t>
            </a:r>
          </a:p>
          <a:p>
            <a:endParaRPr lang="en-US" sz="2400" dirty="0" smtClean="0"/>
          </a:p>
          <a:p>
            <a:r>
              <a:rPr lang="en-US" sz="2400" dirty="0" smtClean="0"/>
              <a:t>	Recurrent  curettage</a:t>
            </a:r>
          </a:p>
          <a:p>
            <a:endParaRPr lang="en-US" sz="2400" dirty="0" smtClean="0"/>
          </a:p>
          <a:p>
            <a:r>
              <a:rPr lang="en-US" sz="2400" dirty="0" smtClean="0"/>
              <a:t>	Previous  caesarean  section</a:t>
            </a:r>
          </a:p>
          <a:p>
            <a:endParaRPr lang="en-US" sz="2400" dirty="0" smtClean="0"/>
          </a:p>
          <a:p>
            <a:r>
              <a:rPr lang="en-US" sz="2400" dirty="0" smtClean="0"/>
              <a:t>	Myomectomy</a:t>
            </a:r>
          </a:p>
          <a:p>
            <a:endParaRPr lang="en-US" sz="2400" dirty="0" smtClean="0"/>
          </a:p>
          <a:p>
            <a:r>
              <a:rPr lang="en-US" sz="2400" dirty="0" smtClean="0"/>
              <a:t>	Adenomyosis</a:t>
            </a:r>
          </a:p>
          <a:p>
            <a:endParaRPr lang="en-US" sz="2400" dirty="0" smtClean="0"/>
          </a:p>
          <a:p>
            <a:r>
              <a:rPr lang="en-US" sz="2400" dirty="0" smtClean="0"/>
              <a:t>	UAE for fibroids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219200"/>
            <a:ext cx="64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Symptoms &amp; signs</a:t>
            </a:r>
          </a:p>
          <a:p>
            <a:endParaRPr lang="en-US" sz="2400" u="sng" dirty="0" smtClean="0"/>
          </a:p>
          <a:p>
            <a:r>
              <a:rPr lang="en-US" sz="2400" dirty="0" smtClean="0"/>
              <a:t>	+ ve pregnancy  test</a:t>
            </a:r>
          </a:p>
          <a:p>
            <a:endParaRPr lang="en-US" sz="2400" dirty="0" smtClean="0"/>
          </a:p>
          <a:p>
            <a:r>
              <a:rPr lang="en-US" sz="2400" dirty="0" smtClean="0"/>
              <a:t>	Abdominal  pain</a:t>
            </a:r>
          </a:p>
          <a:p>
            <a:endParaRPr lang="en-US" sz="2400" dirty="0" smtClean="0"/>
          </a:p>
          <a:p>
            <a:r>
              <a:rPr lang="en-US" sz="2400" dirty="0" smtClean="0"/>
              <a:t>	Irregular  bleeding  PV</a:t>
            </a:r>
          </a:p>
          <a:p>
            <a:endParaRPr lang="en-US" sz="2400" u="sng" dirty="0" smtClean="0"/>
          </a:p>
          <a:p>
            <a:r>
              <a:rPr lang="en-US" sz="2400" dirty="0" smtClean="0"/>
              <a:t>	</a:t>
            </a:r>
            <a:r>
              <a:rPr lang="en-US" sz="2400" u="sng" dirty="0" smtClean="0"/>
              <a:t> </a:t>
            </a:r>
            <a:endParaRPr lang="en-US" sz="2400" u="sng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219200"/>
            <a:ext cx="495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DIAGNOSIS</a:t>
            </a:r>
          </a:p>
          <a:p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en-US" sz="2400" dirty="0" smtClean="0"/>
              <a:t>ENDO VAGINAL USG</a:t>
            </a:r>
          </a:p>
          <a:p>
            <a:endParaRPr lang="en-US" sz="2400" dirty="0" smtClean="0"/>
          </a:p>
          <a:p>
            <a:r>
              <a:rPr lang="en-US" sz="2400" dirty="0" smtClean="0"/>
              <a:t>	MRI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371600"/>
            <a:ext cx="716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Differential  Diagnosis</a:t>
            </a:r>
          </a:p>
          <a:p>
            <a:endParaRPr lang="en-US" sz="2800" u="sng" dirty="0" smtClean="0"/>
          </a:p>
          <a:p>
            <a:r>
              <a:rPr lang="en-US" sz="2800" dirty="0" smtClean="0"/>
              <a:t>	Pregnancy  in  uterine  diverticulum</a:t>
            </a:r>
          </a:p>
          <a:p>
            <a:endParaRPr lang="en-US" sz="2800" dirty="0" smtClean="0"/>
          </a:p>
          <a:p>
            <a:r>
              <a:rPr lang="en-US" sz="2800" dirty="0" smtClean="0"/>
              <a:t>	Degenerating  Myoma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143000"/>
            <a:ext cx="6248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Complications</a:t>
            </a:r>
          </a:p>
          <a:p>
            <a:endParaRPr lang="en-US" sz="2800" u="sng" dirty="0" smtClean="0"/>
          </a:p>
          <a:p>
            <a:r>
              <a:rPr lang="en-US" sz="2800" dirty="0" smtClean="0"/>
              <a:t>	Uterine rupture</a:t>
            </a:r>
          </a:p>
          <a:p>
            <a:endParaRPr lang="en-US" sz="2800" dirty="0" smtClean="0"/>
          </a:p>
          <a:p>
            <a:r>
              <a:rPr lang="en-US" sz="2800" dirty="0" smtClean="0"/>
              <a:t>	Placenta accreta</a:t>
            </a:r>
          </a:p>
          <a:p>
            <a:endParaRPr lang="en-US" sz="2800" dirty="0" smtClean="0"/>
          </a:p>
          <a:p>
            <a:r>
              <a:rPr lang="en-US" sz="2800" dirty="0" smtClean="0"/>
              <a:t>	External migration</a:t>
            </a:r>
          </a:p>
          <a:p>
            <a:endParaRPr lang="en-US" sz="2800" dirty="0" smtClean="0"/>
          </a:p>
          <a:p>
            <a:r>
              <a:rPr lang="en-US" sz="2800" dirty="0" smtClean="0"/>
              <a:t>	Maternal mortality –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2.5 </a:t>
            </a:r>
            <a:r>
              <a:rPr lang="en-US" sz="2800" dirty="0" smtClean="0"/>
              <a:t>%</a:t>
            </a:r>
          </a:p>
          <a:p>
            <a:endParaRPr lang="en-US" sz="2800" dirty="0" smtClean="0"/>
          </a:p>
          <a:p>
            <a:r>
              <a:rPr lang="en-US" sz="2800" dirty="0" smtClean="0"/>
              <a:t>	</a:t>
            </a:r>
            <a:endParaRPr lang="en-US" dirty="0" smtClean="0"/>
          </a:p>
          <a:p>
            <a:endParaRPr lang="en-US" u="sng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0668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Treatment</a:t>
            </a:r>
          </a:p>
          <a:p>
            <a:endParaRPr lang="en-US" sz="2400" u="sng" dirty="0" smtClean="0"/>
          </a:p>
          <a:p>
            <a:r>
              <a:rPr lang="en-US" sz="2400" dirty="0" smtClean="0"/>
              <a:t>	Conservative – Local MT  x </a:t>
            </a:r>
          </a:p>
          <a:p>
            <a:endParaRPr lang="en-US" sz="2400" dirty="0" smtClean="0"/>
          </a:p>
          <a:p>
            <a:r>
              <a:rPr lang="en-US" sz="2400" dirty="0" smtClean="0"/>
              <a:t>			  Systemic MT x</a:t>
            </a:r>
          </a:p>
          <a:p>
            <a:r>
              <a:rPr lang="en-US" sz="2400" dirty="0" smtClean="0"/>
              <a:t>  </a:t>
            </a:r>
          </a:p>
          <a:p>
            <a:r>
              <a:rPr lang="en-US" sz="2400" dirty="0" smtClean="0"/>
              <a:t>           Surgical  -  Enucleation</a:t>
            </a:r>
          </a:p>
          <a:p>
            <a:endParaRPr lang="en-US" sz="2400" dirty="0" smtClean="0"/>
          </a:p>
          <a:p>
            <a:r>
              <a:rPr lang="en-US" sz="2400" dirty="0" smtClean="0"/>
              <a:t>		       Laparoscopic</a:t>
            </a:r>
          </a:p>
          <a:p>
            <a:endParaRPr lang="en-US" sz="2400" dirty="0" smtClean="0"/>
          </a:p>
          <a:p>
            <a:r>
              <a:rPr lang="en-US" sz="2400" dirty="0" smtClean="0"/>
              <a:t>		</a:t>
            </a:r>
            <a:r>
              <a:rPr lang="en-US" sz="2400" smtClean="0"/>
              <a:t>       </a:t>
            </a:r>
            <a:r>
              <a:rPr lang="en-US" sz="2400" dirty="0" smtClean="0"/>
              <a:t>Laparotomy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1524000"/>
            <a:ext cx="6983771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Latha" pitchFamily="2"/>
              </a:rPr>
              <a:t>30 Years Female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Latha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Latha" pitchFamily="2"/>
              </a:rPr>
              <a:t>SO + IUI Pregnancy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Latha" pitchFamily="2"/>
              </a:rPr>
              <a:t>Serum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Latha" pitchFamily="2"/>
              </a:rPr>
              <a:t>βHCG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Latha" pitchFamily="2"/>
              </a:rPr>
              <a:t> – 520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Latha" pitchFamily="2"/>
              </a:rPr>
              <a:t>mIU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Latha" pitchFamily="2"/>
              </a:rPr>
              <a:t>/ml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Latha" pitchFamily="2"/>
              </a:rPr>
              <a:t>EVS – 6 wks GS in Anterior Myometrium in LUS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Latha" pitchFamily="2"/>
              </a:rPr>
              <a:t>YS</a:t>
            </a:r>
            <a:r>
              <a:rPr lang="en-US" sz="2800" baseline="0" smtClean="0">
                <a:latin typeface="Calibri" pitchFamily="34" charset="0"/>
                <a:ea typeface="Calibri" pitchFamily="34" charset="0"/>
                <a:cs typeface="Latha" pitchFamily="2"/>
              </a:rPr>
              <a:t>+</a:t>
            </a:r>
            <a:r>
              <a:rPr lang="en-US" sz="2800" smtClean="0">
                <a:latin typeface="Calibri" pitchFamily="34" charset="0"/>
                <a:ea typeface="Calibri" pitchFamily="34" charset="0"/>
                <a:cs typeface="Latha" pitchFamily="2"/>
              </a:rPr>
              <a:t> ,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Latha" pitchFamily="2"/>
              </a:rPr>
              <a:t>FP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Latha" pitchFamily="2"/>
              </a:rPr>
              <a:t>+, Fh+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Latha" pitchFamily="2"/>
              </a:rPr>
              <a:t>Endometrial cavity empty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24000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Conclusion</a:t>
            </a:r>
          </a:p>
          <a:p>
            <a:endParaRPr lang="en-US" sz="3200" u="sng" dirty="0" smtClean="0"/>
          </a:p>
          <a:p>
            <a:r>
              <a:rPr lang="en-US" sz="3200" dirty="0" smtClean="0"/>
              <a:t>	Early Diagnosis</a:t>
            </a:r>
          </a:p>
          <a:p>
            <a:endParaRPr lang="en-US" sz="3200" dirty="0" smtClean="0"/>
          </a:p>
          <a:p>
            <a:r>
              <a:rPr lang="en-US" sz="3200" dirty="0" smtClean="0"/>
              <a:t>	Fertility  Sparing</a:t>
            </a:r>
            <a:endParaRPr lang="en-US" sz="32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5800" y="3352800"/>
            <a:ext cx="46482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419600" cy="3352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9600" y="0"/>
            <a:ext cx="4724400" cy="3429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352800"/>
            <a:ext cx="4648200" cy="3505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990600"/>
            <a:ext cx="5943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Past H / -</a:t>
            </a:r>
          </a:p>
          <a:p>
            <a:endParaRPr lang="en-US" sz="2000" dirty="0" smtClean="0"/>
          </a:p>
          <a:p>
            <a:r>
              <a:rPr lang="en-US" sz="2000" dirty="0" smtClean="0"/>
              <a:t>	Primary  Infertility  of  3 yrs</a:t>
            </a:r>
          </a:p>
          <a:p>
            <a:r>
              <a:rPr lang="en-US" sz="2000" dirty="0" smtClean="0"/>
              <a:t>	</a:t>
            </a:r>
          </a:p>
          <a:p>
            <a:r>
              <a:rPr lang="en-US" sz="2000" dirty="0" smtClean="0"/>
              <a:t>	M/H – Irregular  Cycles</a:t>
            </a:r>
          </a:p>
          <a:p>
            <a:r>
              <a:rPr lang="en-US" sz="2000" u="sng" dirty="0" smtClean="0"/>
              <a:t>Hysterolaparoscopy</a:t>
            </a:r>
          </a:p>
          <a:p>
            <a:r>
              <a:rPr lang="en-US" sz="2000" dirty="0" smtClean="0"/>
              <a:t>	</a:t>
            </a:r>
          </a:p>
          <a:p>
            <a:r>
              <a:rPr lang="en-US" sz="2000" dirty="0" smtClean="0"/>
              <a:t>	Single   Cavity</a:t>
            </a:r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Rt</a:t>
            </a:r>
            <a:r>
              <a:rPr lang="en-US" sz="2000" dirty="0" smtClean="0"/>
              <a:t>  osteum  obscured</a:t>
            </a:r>
          </a:p>
          <a:p>
            <a:r>
              <a:rPr lang="en-US" sz="2000" dirty="0" smtClean="0"/>
              <a:t>	Lt  osteum clear</a:t>
            </a:r>
          </a:p>
          <a:p>
            <a:r>
              <a:rPr lang="en-US" sz="2000" dirty="0" smtClean="0"/>
              <a:t>	Uterus  bulky  adenomyotic</a:t>
            </a:r>
          </a:p>
          <a:p>
            <a:r>
              <a:rPr lang="en-US" sz="2000" dirty="0" smtClean="0"/>
              <a:t>	Seedling myoma  anterior left cauterised</a:t>
            </a:r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Rt</a:t>
            </a:r>
            <a:r>
              <a:rPr lang="en-US" sz="2000" dirty="0" smtClean="0"/>
              <a:t>  adnexa  absent</a:t>
            </a:r>
          </a:p>
          <a:p>
            <a:r>
              <a:rPr lang="en-US" sz="2000" dirty="0" smtClean="0"/>
              <a:t>	Lt  ovarian &amp; POD adhesions  released</a:t>
            </a:r>
          </a:p>
          <a:p>
            <a:r>
              <a:rPr lang="en-US" sz="2000" dirty="0" smtClean="0"/>
              <a:t>	Lt  tube  patent</a:t>
            </a:r>
          </a:p>
          <a:p>
            <a:r>
              <a:rPr lang="en-US" sz="2000" dirty="0" smtClean="0"/>
              <a:t>	 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p 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46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447800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Treatment</a:t>
            </a:r>
          </a:p>
          <a:p>
            <a:r>
              <a:rPr lang="en-US" sz="2400" dirty="0" smtClean="0"/>
              <a:t>	</a:t>
            </a:r>
          </a:p>
          <a:p>
            <a:r>
              <a:rPr lang="en-US" sz="2400" dirty="0" smtClean="0"/>
              <a:t>      Conservative – S: </a:t>
            </a:r>
            <a:r>
              <a:rPr lang="el-GR" sz="2400" dirty="0" smtClean="0"/>
              <a:t>β</a:t>
            </a:r>
            <a:r>
              <a:rPr lang="en-US" sz="2400" dirty="0" smtClean="0"/>
              <a:t> HCG - &lt;1000 </a:t>
            </a:r>
            <a:r>
              <a:rPr lang="en-US" sz="2400" dirty="0" err="1" smtClean="0"/>
              <a:t>mIU</a:t>
            </a:r>
            <a:r>
              <a:rPr lang="en-US" sz="2400" dirty="0" smtClean="0"/>
              <a:t>/ml</a:t>
            </a:r>
          </a:p>
          <a:p>
            <a:endParaRPr lang="en-US" sz="2400" dirty="0" smtClean="0"/>
          </a:p>
          <a:p>
            <a:r>
              <a:rPr lang="en-US" sz="2400" dirty="0" smtClean="0"/>
              <a:t>      Unruptured,  stable patient</a:t>
            </a:r>
          </a:p>
          <a:p>
            <a:endParaRPr lang="en-US" sz="2400" dirty="0" smtClean="0"/>
          </a:p>
          <a:p>
            <a:r>
              <a:rPr lang="en-US" sz="2400" dirty="0" smtClean="0"/>
              <a:t>      EVUSGA  and  </a:t>
            </a:r>
            <a:r>
              <a:rPr lang="en-US" sz="2400" dirty="0" err="1" smtClean="0"/>
              <a:t>Mtx</a:t>
            </a:r>
            <a:r>
              <a:rPr lang="en-US" sz="2400" dirty="0" smtClean="0"/>
              <a:t>  injection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3400"/>
            <a:ext cx="9144000" cy="5181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361</TotalTime>
  <Words>68</Words>
  <Application>Microsoft Office PowerPoint</Application>
  <PresentationFormat>On-screen Show (4:3)</PresentationFormat>
  <Paragraphs>121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</dc:creator>
  <cp:lastModifiedBy>sys</cp:lastModifiedBy>
  <cp:revision>113</cp:revision>
  <dcterms:created xsi:type="dcterms:W3CDTF">2013-08-01T06:20:48Z</dcterms:created>
  <dcterms:modified xsi:type="dcterms:W3CDTF">2013-08-30T07:14:57Z</dcterms:modified>
</cp:coreProperties>
</file>